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62A8"/>
    <a:srgbClr val="FFCC33"/>
    <a:srgbClr val="1862AB"/>
    <a:srgbClr val="0033CC"/>
    <a:srgbClr val="326ABE"/>
    <a:srgbClr val="3272BE"/>
    <a:srgbClr val="3275BE"/>
    <a:srgbClr val="306AC0"/>
    <a:srgbClr val="2E83C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86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2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/>

</file>

<file path=ppt/charts/_rels/chart2.xml.rels><?xml version="1.0" encoding="UTF-8" standalone="yes"?>
<Relationships xmlns="http://schemas.openxmlformats.org/package/2006/relationships"/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Samtliga brottstyper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921</c:v>
                </c:pt>
                <c:pt idx="1">
                  <c:v>1082</c:v>
                </c:pt>
                <c:pt idx="2">
                  <c:v>1127</c:v>
                </c:pt>
                <c:pt idx="3">
                  <c:v>1021</c:v>
                </c:pt>
                <c:pt idx="4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68160"/>
        <c:axId val="143082240"/>
      </c:barChart>
      <c:catAx>
        <c:axId val="14306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082240"/>
        <c:crosses val="autoZero"/>
        <c:auto val="1"/>
        <c:lblAlgn val="ctr"/>
        <c:lblOffset val="100"/>
        <c:noMultiLvlLbl val="0"/>
      </c:catAx>
      <c:valAx>
        <c:axId val="14308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6816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  <a:lumMod val="80000"/>
                <a:lumOff val="2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/>
    </a:solidFill>
  </c:spPr>
  <c:txPr>
    <a:bodyPr/>
    <a:lstStyle/>
    <a:p>
      <a:pPr>
        <a:defRPr sz="1800"/>
      </a:pPr>
      <a:endParaRPr lang="sv-SE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Klotter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79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Stöld i butik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Blad1!$C$2:$C$11</c:f>
              <c:numCache>
                <c:formatCode>General</c:formatCode>
                <c:ptCount val="10"/>
                <c:pt idx="1">
                  <c:v>66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Smitning från P-skada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Blad1!$D$2:$D$11</c:f>
              <c:numCache>
                <c:formatCode>General</c:formatCode>
                <c:ptCount val="10"/>
                <c:pt idx="2">
                  <c:v>61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Stöld ur bil släp etc.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Blad1!$E$2:$E$11</c:f>
              <c:numCache>
                <c:formatCode>General</c:formatCode>
                <c:ptCount val="10"/>
                <c:pt idx="3">
                  <c:v>59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Misshandelsbrott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Blad1!$F$2:$F$11</c:f>
              <c:numCache>
                <c:formatCode>General</c:formatCode>
                <c:ptCount val="10"/>
                <c:pt idx="4">
                  <c:v>57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Stöld inbrott i kontor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Blad1!$G$2:$G$11</c:f>
              <c:numCache>
                <c:formatCode>General</c:formatCode>
                <c:ptCount val="10"/>
                <c:pt idx="5">
                  <c:v>50</c:v>
                </c:pt>
              </c:numCache>
            </c:numRef>
          </c:val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Stöld av cykel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Blad1!$H$2:$H$11</c:f>
              <c:numCache>
                <c:formatCode>General</c:formatCode>
                <c:ptCount val="10"/>
                <c:pt idx="6">
                  <c:v>36</c:v>
                </c:pt>
              </c:numCache>
            </c:numRef>
          </c:val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Olaga hot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Blad1!$I$2:$I$11</c:f>
              <c:numCache>
                <c:formatCode>General</c:formatCode>
                <c:ptCount val="10"/>
                <c:pt idx="7">
                  <c:v>37</c:v>
                </c:pt>
              </c:numCache>
            </c:numRef>
          </c:val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Förlorat gods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Blad1!$J$2:$J$11</c:f>
              <c:numCache>
                <c:formatCode>General</c:formatCode>
                <c:ptCount val="10"/>
                <c:pt idx="8">
                  <c:v>33</c:v>
                </c:pt>
              </c:numCache>
            </c:numRef>
          </c:val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Skadegörelse brand/vanlig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Blad1!$A$2:$A$11</c:f>
              <c:numCache>
                <c:formatCode>General</c:formatCode>
                <c:ptCount val="10"/>
              </c:numCache>
            </c:numRef>
          </c:cat>
          <c:val>
            <c:numRef>
              <c:f>Blad1!$K$2:$K$11</c:f>
              <c:numCache>
                <c:formatCode>General</c:formatCode>
                <c:ptCount val="10"/>
                <c:pt idx="9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5"/>
        <c:axId val="141189888"/>
        <c:axId val="141191424"/>
      </c:barChart>
      <c:catAx>
        <c:axId val="14118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191424"/>
        <c:crosses val="autoZero"/>
        <c:auto val="1"/>
        <c:lblAlgn val="ctr"/>
        <c:lblOffset val="100"/>
        <c:noMultiLvlLbl val="0"/>
      </c:catAx>
      <c:valAx>
        <c:axId val="14119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189888"/>
        <c:crosses val="autoZero"/>
        <c:crossBetween val="between"/>
      </c:valAx>
      <c:spPr>
        <a:ln>
          <a:noFill/>
        </a:ln>
        <a:effectLst>
          <a:glow rad="431800">
            <a:schemeClr val="accent1">
              <a:alpha val="33000"/>
            </a:schemeClr>
          </a:glo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74497615772947057"/>
          <c:y val="8.0898115861859313E-2"/>
          <c:w val="0.24581609297071719"/>
          <c:h val="0.79331388104886824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2020-02-28</a:t>
            </a:r>
            <a:endParaRPr lang="sv-SE" dirty="0"/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MATTI RONNQVIST</a:t>
            </a:r>
            <a:endParaRPr lang="sv-S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46125"/>
            <a:ext cx="5330825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 dirty="0" smtClean="0">
                <a:latin typeface="Times New Roman" charset="0"/>
              </a:rPr>
              <a:t>MATTI RONNQVIST</a:t>
            </a:r>
            <a:endParaRPr lang="sv-SE" sz="12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2020-02-28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00" y="226800"/>
            <a:ext cx="914940" cy="12852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81213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960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6800" rIns="90000" bIns="0"/>
          <a:lstStyle/>
          <a:p>
            <a:pPr algn="r"/>
            <a:endParaRPr lang="sv-SE" sz="14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06082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75225" y="2057400"/>
            <a:ext cx="406241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329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44824"/>
            <a:ext cx="8275638" cy="40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Nivå ett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4"/>
            <a:endParaRPr lang="sv-SE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FE9CE125-4B7D-4DAD-AFDF-FC7D0B70E349}" type="slidenum">
              <a:rPr lang="sv-SE" sz="1200"/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422800" y="6494463"/>
            <a:ext cx="244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100" dirty="0" smtClean="0"/>
              <a:t> </a:t>
            </a:r>
            <a:endParaRPr lang="sv-SE" sz="1100" dirty="0"/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422800" y="6419850"/>
            <a:ext cx="6667200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/>
        </p:nvSpPr>
        <p:spPr bwMode="auto">
          <a:xfrm>
            <a:off x="3088800" y="6458400"/>
            <a:ext cx="6094800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pPr algn="r"/>
            <a:r>
              <a:rPr lang="sv-SE" sz="1100" dirty="0" smtClean="0">
                <a:latin typeface="Times New Roman" pitchFamily="18" charset="0"/>
                <a:cs typeface="Times New Roman" pitchFamily="18" charset="0"/>
              </a:rPr>
              <a:t>2020-02-28</a:t>
            </a:r>
            <a:endParaRPr lang="sv-SE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5857200"/>
            <a:ext cx="1886400" cy="703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4D4D4D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91200" y="2703600"/>
            <a:ext cx="7772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/>
          <a:lstStyle/>
          <a:p>
            <a:pPr defTabSz="457200" eaLnBrk="1" hangingPunct="1">
              <a:lnSpc>
                <a:spcPts val="2500"/>
              </a:lnSpc>
            </a:pPr>
            <a:endParaRPr lang="sv-SE" sz="2100" dirty="0">
              <a:solidFill>
                <a:schemeClr val="bg2"/>
              </a:solidFill>
            </a:endParaRP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85800" y="1447800"/>
            <a:ext cx="7543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 anchor="b"/>
          <a:lstStyle/>
          <a:p>
            <a:pPr defTabSz="457200" eaLnBrk="1" hangingPunct="1">
              <a:lnSpc>
                <a:spcPts val="3500"/>
              </a:lnSpc>
            </a:pPr>
            <a:r>
              <a:rPr lang="sv-SE" sz="4000" b="1" dirty="0" smtClean="0">
                <a:solidFill>
                  <a:schemeClr val="accent2"/>
                </a:solidFill>
              </a:rPr>
              <a:t>Brottslighet i </a:t>
            </a:r>
            <a:r>
              <a:rPr lang="sv-SE" sz="4000" b="1" dirty="0" err="1" smtClean="0">
                <a:solidFill>
                  <a:schemeClr val="accent2"/>
                </a:solidFill>
              </a:rPr>
              <a:t>Ulvsunda</a:t>
            </a:r>
            <a:r>
              <a:rPr lang="sv-SE" sz="4000" b="1" dirty="0" smtClean="0">
                <a:solidFill>
                  <a:schemeClr val="accent2"/>
                </a:solidFill>
              </a:rPr>
              <a:t> industriområde.</a:t>
            </a:r>
            <a:endParaRPr lang="sv-SE" sz="4000" b="1" dirty="0">
              <a:solidFill>
                <a:schemeClr val="accent2"/>
              </a:solidFill>
            </a:endParaRP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-7200" y="3733800"/>
            <a:ext cx="9906000" cy="0"/>
          </a:xfrm>
          <a:prstGeom prst="line">
            <a:avLst/>
          </a:prstGeom>
          <a:noFill/>
          <a:ln w="2413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2" name="Pol_bild_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400"/>
            <a:ext cx="9906000" cy="302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Tillgrepp ur bil släp husvagn, ej fast </a:t>
            </a:r>
            <a:r>
              <a:rPr lang="sv-SE" dirty="0" err="1" smtClean="0"/>
              <a:t>inr</a:t>
            </a:r>
            <a:r>
              <a:rPr lang="sv-SE" dirty="0" smtClean="0"/>
              <a:t>. 46 brott anmälda.</a:t>
            </a:r>
            <a:endParaRPr lang="sv-S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556792"/>
            <a:ext cx="487604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8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Fullbordat biltillgrepp 15 brott anmälda.</a:t>
            </a:r>
            <a:endParaRPr lang="sv-S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412776"/>
            <a:ext cx="4576574" cy="46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Våldsbrott 131 brott anmälda</a:t>
            </a:r>
            <a:endParaRPr lang="sv-S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484784"/>
            <a:ext cx="4505722" cy="43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 4"/>
          <p:cNvCxnSpPr/>
          <p:nvPr/>
        </p:nvCxnSpPr>
        <p:spPr bwMode="auto">
          <a:xfrm flipV="1">
            <a:off x="4304928" y="2708920"/>
            <a:ext cx="720080" cy="216024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ktangel 5"/>
          <p:cNvSpPr/>
          <p:nvPr/>
        </p:nvSpPr>
        <p:spPr bwMode="auto">
          <a:xfrm>
            <a:off x="5169024" y="2177708"/>
            <a:ext cx="1008112" cy="504056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Bromma hus 50 brott</a:t>
            </a:r>
          </a:p>
        </p:txBody>
      </p:sp>
    </p:spTree>
    <p:extLst>
      <p:ext uri="{BB962C8B-B14F-4D97-AF65-F5344CB8AC3E}">
        <p14:creationId xmlns:p14="http://schemas.microsoft.com/office/powerpoint/2010/main" val="178524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Hemfridsbrott/olaga intrång 22 anmälda brott</a:t>
            </a:r>
            <a:endParaRPr lang="sv-S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41" y="1844675"/>
            <a:ext cx="430515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3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Ofredande mot kvinna 18 år eller äldre </a:t>
            </a:r>
            <a:br>
              <a:rPr lang="sv-SE" dirty="0" smtClean="0"/>
            </a:br>
            <a:r>
              <a:rPr lang="sv-SE" dirty="0" smtClean="0"/>
              <a:t>8 brott anmälda.</a:t>
            </a:r>
            <a:endParaRPr lang="sv-S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32" y="1844675"/>
            <a:ext cx="450757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5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Ofredande mot man 18 år eller äldre 6 brott anmälda</a:t>
            </a:r>
            <a:endParaRPr lang="sv-S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92" y="1844675"/>
            <a:ext cx="430145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Bedrägerier, samtliga, 38 </a:t>
            </a:r>
            <a:r>
              <a:rPr lang="sv-SE" dirty="0" smtClean="0"/>
              <a:t>brott anmälda.</a:t>
            </a:r>
            <a:endParaRPr lang="sv-S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1484784"/>
            <a:ext cx="4026638" cy="44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0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Definierat område</a:t>
            </a:r>
            <a:endParaRPr lang="sv-S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80" y="1335919"/>
            <a:ext cx="3721043" cy="45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rgbClr val="1862A8"/>
                </a:solidFill>
              </a:rPr>
              <a:t>Brottsutveckling 2016-2020 samtliga brottsanmälningar.</a:t>
            </a:r>
            <a:endParaRPr lang="sv-SE" sz="2400" dirty="0">
              <a:solidFill>
                <a:srgbClr val="1862A8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7211084"/>
              </p:ext>
            </p:extLst>
          </p:nvPr>
        </p:nvGraphicFramePr>
        <p:xfrm>
          <a:off x="1640632" y="1628800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Tio i topp 2019</a:t>
            </a:r>
            <a:br>
              <a:rPr lang="sv-SE" dirty="0" smtClean="0"/>
            </a:br>
            <a:r>
              <a:rPr lang="sv-SE" sz="1600" dirty="0" smtClean="0"/>
              <a:t>Antal polisanmälningar</a:t>
            </a:r>
            <a:endParaRPr lang="sv-SE" sz="16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04129"/>
              </p:ext>
            </p:extLst>
          </p:nvPr>
        </p:nvGraphicFramePr>
        <p:xfrm>
          <a:off x="762000" y="1340769"/>
          <a:ext cx="8275638" cy="452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4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3200" b="1" dirty="0" smtClean="0">
                <a:solidFill>
                  <a:srgbClr val="0070C0"/>
                </a:solidFill>
              </a:rPr>
              <a:t>UPPDELAT PÅ ENSKILDA BROTT</a:t>
            </a:r>
            <a:endParaRPr lang="sv-S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Tillgrepp av fordon 15 brott</a:t>
            </a:r>
            <a:br>
              <a:rPr lang="sv-SE" dirty="0" smtClean="0"/>
            </a:br>
            <a:r>
              <a:rPr lang="sv-SE" dirty="0" smtClean="0"/>
              <a:t>2019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33" y="1844675"/>
            <a:ext cx="512917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Narkotikabrott 9 brott anmälda.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62" y="1844675"/>
            <a:ext cx="5103114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Skadegörelsebrott 175 brott anmälda.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15" y="1844675"/>
            <a:ext cx="502280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2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Tillgrepp i butik 66 anmälda brott.</a:t>
            </a:r>
            <a:endParaRPr lang="sv-S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61" y="1844675"/>
            <a:ext cx="451991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9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4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FFCC33"/>
      </a:accent1>
      <a:accent2>
        <a:srgbClr val="1862A8"/>
      </a:accent2>
      <a:accent3>
        <a:srgbClr val="BB2B20"/>
      </a:accent3>
      <a:accent4>
        <a:srgbClr val="009DE0"/>
      </a:accent4>
      <a:accent5>
        <a:srgbClr val="033A5F"/>
      </a:accent5>
      <a:accent6>
        <a:srgbClr val="A2C037"/>
      </a:accent6>
      <a:hlink>
        <a:srgbClr val="289548"/>
      </a:hlink>
      <a:folHlink>
        <a:srgbClr val="009DE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ol_presentation_l_2015.potx" id="{0A68855D-193C-4BB3-811A-ECBCE044BBB2}" vid="{2EB36EC0-96F3-496F-A23E-064BE86171D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5162</TotalTime>
  <Words>100</Words>
  <Application>Microsoft Office PowerPoint</Application>
  <PresentationFormat>A4 (210 x 297 mm)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PowerPoint-presentation</vt:lpstr>
      <vt:lpstr>Definierat område</vt:lpstr>
      <vt:lpstr>Brottsutveckling 2016-2020 samtliga brottsanmälningar.</vt:lpstr>
      <vt:lpstr>Tio i topp 2019 Antal polisanmälningar</vt:lpstr>
      <vt:lpstr>PowerPoint-presentation</vt:lpstr>
      <vt:lpstr>Tillgrepp av fordon 15 brott 2019</vt:lpstr>
      <vt:lpstr>Narkotikabrott 9 brott anmälda.</vt:lpstr>
      <vt:lpstr>Skadegörelsebrott 175 brott anmälda.</vt:lpstr>
      <vt:lpstr>Tillgrepp i butik 66 anmälda brott.</vt:lpstr>
      <vt:lpstr>Tillgrepp ur bil släp husvagn, ej fast inr. 46 brott anmälda.</vt:lpstr>
      <vt:lpstr>Fullbordat biltillgrepp 15 brott anmälda.</vt:lpstr>
      <vt:lpstr>Våldsbrott 131 brott anmälda</vt:lpstr>
      <vt:lpstr>Hemfridsbrott/olaga intrång 22 anmälda brott</vt:lpstr>
      <vt:lpstr>Ofredande mot kvinna 18 år eller äldre  8 brott anmälda.</vt:lpstr>
      <vt:lpstr>Ofredande mot man 18 år eller äldre 6 brott anmälda</vt:lpstr>
      <vt:lpstr>Bedrägerier, samtliga, 38 brott anmälda.</vt:lpstr>
    </vt:vector>
  </TitlesOfParts>
  <Company>Polisen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Polisen - presentationsmall, liggande</dc:title>
  <dc:creator>Matti Rönnqvist</dc:creator>
  <cp:lastModifiedBy>Matti Rönnqvist</cp:lastModifiedBy>
  <cp:revision>204</cp:revision>
  <cp:lastPrinted>2014-10-01T07:36:37Z</cp:lastPrinted>
  <dcterms:created xsi:type="dcterms:W3CDTF">2000-05-10T13:40:47Z</dcterms:created>
  <dcterms:modified xsi:type="dcterms:W3CDTF">2020-03-09T06:58:07Z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Avdelningen för särskilda utredningar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RP_Arbetsbok">
    <vt:lpwstr>RP_Presentation</vt:lpwstr>
  </property>
  <property fmtid="{D5CDD505-2E9C-101B-9397-08002B2CF9AE}" pid="9" name="EK_Datum_Visible">
    <vt:lpwstr>ja</vt:lpwstr>
  </property>
  <property fmtid="{D5CDD505-2E9C-101B-9397-08002B2CF9AE}" pid="10" name="EK_Namn_Visible">
    <vt:lpwstr>nej</vt:lpwstr>
  </property>
  <property fmtid="{D5CDD505-2E9C-101B-9397-08002B2CF9AE}" pid="11" name="EK_Division_Visible">
    <vt:lpwstr>nej</vt:lpwstr>
  </property>
  <property fmtid="{D5CDD505-2E9C-101B-9397-08002B2CF9AE}" pid="12" name="EK_Myndighet_Visible">
    <vt:lpwstr>nej</vt:lpwstr>
  </property>
  <property fmtid="{D5CDD505-2E9C-101B-9397-08002B2CF9AE}" pid="13" name="EK_Namn_H_Visible">
    <vt:lpwstr>ja</vt:lpwstr>
  </property>
  <property fmtid="{D5CDD505-2E9C-101B-9397-08002B2CF9AE}" pid="14" name="EK_Division_H_Visible">
    <vt:lpwstr>nej</vt:lpwstr>
  </property>
  <property fmtid="{D5CDD505-2E9C-101B-9397-08002B2CF9AE}" pid="15" name="EK_Arbenhet_under_logo">
    <vt:lpwstr>nej</vt:lpwstr>
  </property>
  <property fmtid="{D5CDD505-2E9C-101B-9397-08002B2CF9AE}" pid="16" name="EK_Org_under_logo">
    <vt:lpwstr>nej</vt:lpwstr>
  </property>
  <property fmtid="{D5CDD505-2E9C-101B-9397-08002B2CF9AE}" pid="17" name="RP_Stödrubrik">
    <vt:lpwstr/>
  </property>
  <property fmtid="{D5CDD505-2E9C-101B-9397-08002B2CF9AE}" pid="18" name="RP_InkluderaRubrikSida">
    <vt:lpwstr>nej</vt:lpwstr>
  </property>
  <property fmtid="{D5CDD505-2E9C-101B-9397-08002B2CF9AE}" pid="19" name="RP_Språk">
    <vt:lpwstr>3</vt:lpwstr>
  </property>
  <property fmtid="{D5CDD505-2E9C-101B-9397-08002B2CF9AE}" pid="20" name="RP_Datum">
    <vt:lpwstr>2020-02-28</vt:lpwstr>
  </property>
  <property fmtid="{D5CDD505-2E9C-101B-9397-08002B2CF9AE}" pid="21" name="RP_Arbetsenhet">
    <vt:lpwstr>Västerortspolisen</vt:lpwstr>
  </property>
  <property fmtid="{D5CDD505-2E9C-101B-9397-08002B2CF9AE}" pid="22" name="RP_Underenhet">
    <vt:lpwstr>Bromma</vt:lpwstr>
  </property>
  <property fmtid="{D5CDD505-2E9C-101B-9397-08002B2CF9AE}" pid="23" name="RP_Namn">
    <vt:lpwstr>MATTI RONNQVIST</vt:lpwstr>
  </property>
  <property fmtid="{D5CDD505-2E9C-101B-9397-08002B2CF9AE}" pid="24" name="RP_Myndighet">
    <vt:lpwstr>Avdelningen för särskilda utredningar</vt:lpwstr>
  </property>
  <property fmtid="{D5CDD505-2E9C-101B-9397-08002B2CF9AE}" pid="25" name="RP_Bokstav">
    <vt:lpwstr>SU</vt:lpwstr>
  </property>
</Properties>
</file>